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9" r:id="rId3"/>
    <p:sldId id="260" r:id="rId4"/>
    <p:sldId id="261" r:id="rId5"/>
    <p:sldId id="264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5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0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36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02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6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14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7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0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7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9/6/2023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ighlands@brentcentre.org.uk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48ACE1A-B86D-D357-9C52-C38E0AC5A0AF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934632-184C-92A8-EC56-7483D5F3D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GB" sz="6600"/>
              <a:t>Brent Centre Highlands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5D801F-4D40-D6C8-2049-EE51F3CE7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GB" dirty="0"/>
              <a:t>2023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4F9918EA-03B2-580B-1AD9-658D702BA93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407" y="5521699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5030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A5D258-04E0-9E7E-F9BE-F3B83F98D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anchor="b">
            <a:normAutofit/>
          </a:bodyPr>
          <a:lstStyle/>
          <a:p>
            <a:r>
              <a:rPr lang="en-GB" sz="3400" dirty="0"/>
              <a:t>Who are we?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051F5-079E-BC42-FFEC-D2B135002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79" y="2419269"/>
            <a:ext cx="4498848" cy="4182318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GB" sz="1800" dirty="0"/>
              <a:t>A charity, founded in the 1960s, our approach has informed adolescent services and how they work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Internationally renowned for developing psychotherapeutic work with young people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Our Centre offers psychotherapeutic services and develops research on adolescence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A community organisation in NW London providing help and support to around 800 young people in a year</a:t>
            </a:r>
          </a:p>
          <a:p>
            <a:pPr>
              <a:lnSpc>
                <a:spcPct val="100000"/>
              </a:lnSpc>
            </a:pPr>
            <a:r>
              <a:rPr lang="en-GB" sz="1800" dirty="0"/>
              <a:t>Since January 2023, a cross border charity, operating in Scotland, with a new project – Brent Centre Highlands</a:t>
            </a:r>
          </a:p>
          <a:p>
            <a:pPr>
              <a:lnSpc>
                <a:spcPct val="100000"/>
              </a:lnSpc>
            </a:pPr>
            <a:endParaRPr lang="en-GB" sz="1300" dirty="0"/>
          </a:p>
        </p:txBody>
      </p:sp>
      <p:pic>
        <p:nvPicPr>
          <p:cNvPr id="4" name="Picture 2" descr="Image result for black isle">
            <a:extLst>
              <a:ext uri="{FF2B5EF4-FFF2-40B4-BE49-F238E27FC236}">
                <a16:creationId xmlns:a16="http://schemas.microsoft.com/office/drawing/2014/main" id="{00B21B6C-9443-1F3B-F7E6-20F14758B3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1" r="14080"/>
          <a:stretch/>
        </p:blipFill>
        <p:spPr bwMode="auto"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noFill/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F9F2191D-AF89-681F-C53B-DC5D363F24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5900" y="5809107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129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08D317-7CBD-4897-BD1F-959436D2A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C676F5-148A-D63F-D742-21BF9021A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022" y="919275"/>
            <a:ext cx="4314645" cy="544794"/>
          </a:xfrm>
        </p:spPr>
        <p:txBody>
          <a:bodyPr anchor="b">
            <a:normAutofit/>
          </a:bodyPr>
          <a:lstStyle/>
          <a:p>
            <a:r>
              <a:rPr lang="en-GB" sz="3200" dirty="0"/>
              <a:t>How do we work?</a:t>
            </a:r>
          </a:p>
        </p:txBody>
      </p:sp>
      <p:pic>
        <p:nvPicPr>
          <p:cNvPr id="4" name="Picture 2" descr="Image result for glen affric">
            <a:extLst>
              <a:ext uri="{FF2B5EF4-FFF2-40B4-BE49-F238E27FC236}">
                <a16:creationId xmlns:a16="http://schemas.microsoft.com/office/drawing/2014/main" id="{9303E6FB-F014-C747-F3CF-903B3ACDE3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21" r="21696" b="-1"/>
          <a:stretch/>
        </p:blipFill>
        <p:spPr bwMode="auto">
          <a:xfrm>
            <a:off x="20" y="10"/>
            <a:ext cx="6717436" cy="6857990"/>
          </a:xfrm>
          <a:custGeom>
            <a:avLst/>
            <a:gdLst/>
            <a:ahLst/>
            <a:cxnLst/>
            <a:rect l="l" t="t" r="r" b="b"/>
            <a:pathLst>
              <a:path w="6717456" h="6858000">
                <a:moveTo>
                  <a:pt x="0" y="0"/>
                </a:moveTo>
                <a:lnTo>
                  <a:pt x="6149468" y="0"/>
                </a:lnTo>
                <a:lnTo>
                  <a:pt x="6202448" y="162605"/>
                </a:lnTo>
                <a:cubicBezTo>
                  <a:pt x="6535625" y="1263763"/>
                  <a:pt x="6717456" y="2453207"/>
                  <a:pt x="6717456" y="3694043"/>
                </a:cubicBezTo>
                <a:cubicBezTo>
                  <a:pt x="6717456" y="4757617"/>
                  <a:pt x="6583866" y="5783433"/>
                  <a:pt x="6335883" y="6748259"/>
                </a:cubicBezTo>
                <a:lnTo>
                  <a:pt x="6305198" y="6858000"/>
                </a:lnTo>
                <a:lnTo>
                  <a:pt x="0" y="6858000"/>
                </a:lnTo>
                <a:close/>
              </a:path>
            </a:pathLst>
          </a:custGeom>
          <a:noFill/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6297641-8B9F-4767-9606-8A1131322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89864" y="38793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F3CA65-EA00-46B4-9616-39E6853F7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572" y="2240371"/>
            <a:ext cx="42062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3F753-CD09-5AA7-3B96-4C01CE32F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7550" y="1464069"/>
            <a:ext cx="4502659" cy="5212956"/>
          </a:xfrm>
        </p:spPr>
        <p:txBody>
          <a:bodyPr anchor="t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GB" sz="1600" dirty="0"/>
              <a:t>Our clinical model is informed by psychoanalytic practice, and developmentally sensitive, creating a unique space for adolescents and young people that is different to a child and adult service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Typically we offer young people: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Adolescent Exploratory Therapy – a series of flexible consultations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Psychotherapy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Family and Parent consultation where appropriate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Group work</a:t>
            </a:r>
          </a:p>
          <a:p>
            <a:pPr>
              <a:lnSpc>
                <a:spcPct val="100000"/>
              </a:lnSpc>
            </a:pPr>
            <a:r>
              <a:rPr lang="en-GB" sz="1600"/>
              <a:t>Practical support</a:t>
            </a:r>
            <a:endParaRPr lang="en-GB" sz="1600" dirty="0"/>
          </a:p>
          <a:p>
            <a:pPr>
              <a:lnSpc>
                <a:spcPct val="100000"/>
              </a:lnSpc>
            </a:pPr>
            <a:r>
              <a:rPr lang="en-GB" sz="1600" dirty="0"/>
              <a:t>Consultation and thinking space for professionals</a:t>
            </a:r>
          </a:p>
          <a:p>
            <a:pPr>
              <a:lnSpc>
                <a:spcPct val="100000"/>
              </a:lnSpc>
            </a:pPr>
            <a:r>
              <a:rPr lang="en-GB" sz="1600" dirty="0"/>
              <a:t>Specific projects tailored/developed according to community needs </a:t>
            </a:r>
            <a:r>
              <a:rPr lang="en-GB" sz="1600" dirty="0" err="1"/>
              <a:t>e.g</a:t>
            </a:r>
            <a:r>
              <a:rPr lang="en-GB" sz="1600" dirty="0"/>
              <a:t> Sport and Thought, working with Irish Travellers, Looked after children, Young offenders</a:t>
            </a:r>
          </a:p>
          <a:p>
            <a:pPr>
              <a:lnSpc>
                <a:spcPct val="100000"/>
              </a:lnSpc>
            </a:pPr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851B99-8CC7-281E-D31B-B95105DFB490}"/>
              </a:ext>
            </a:extLst>
          </p:cNvPr>
          <p:cNvSpPr txBox="1"/>
          <p:nvPr/>
        </p:nvSpPr>
        <p:spPr>
          <a:xfrm>
            <a:off x="3033713" y="3244334"/>
            <a:ext cx="61055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/>
              <a:t>o</a:t>
            </a:r>
            <a:endParaRPr lang="en-GB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3261161-C425-7D59-738F-12499B1994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3" y="5884545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4965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2" name="Rectangle 3091">
            <a:extLst>
              <a:ext uri="{FF2B5EF4-FFF2-40B4-BE49-F238E27FC236}">
                <a16:creationId xmlns:a16="http://schemas.microsoft.com/office/drawing/2014/main" id="{231BF440-39FA-4087-84CC-2EEC0BBDAF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Sidewalk leading up to Little Italy - Picture of Little Italy, Inverness -  Tripadvisor">
            <a:extLst>
              <a:ext uri="{FF2B5EF4-FFF2-40B4-BE49-F238E27FC236}">
                <a16:creationId xmlns:a16="http://schemas.microsoft.com/office/drawing/2014/main" id="{423C47F4-286E-3078-2161-3D20E1F1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37" r="-1" b="39834"/>
          <a:stretch/>
        </p:blipFill>
        <p:spPr bwMode="auto"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A184400-5DDE-533D-C8A7-E77CCB74B3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23" r="2" b="531"/>
          <a:stretch/>
        </p:blipFill>
        <p:spPr bwMode="auto"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3094" name="Freeform: Shape 3093">
            <a:extLst>
              <a:ext uri="{FF2B5EF4-FFF2-40B4-BE49-F238E27FC236}">
                <a16:creationId xmlns:a16="http://schemas.microsoft.com/office/drawing/2014/main" id="{F04E4CBA-303B-48BD-8451-C2701CB0EE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096" name="Freeform: Shape 3095">
            <a:extLst>
              <a:ext uri="{FF2B5EF4-FFF2-40B4-BE49-F238E27FC236}">
                <a16:creationId xmlns:a16="http://schemas.microsoft.com/office/drawing/2014/main" id="{F6CA58B3-AFCC-4A40-9882-50D508087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15B22-E333-A8B2-B072-0FD6D16B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/>
          </a:bodyPr>
          <a:lstStyle/>
          <a:p>
            <a:r>
              <a:rPr lang="en-GB" sz="3100"/>
              <a:t>What are we hoping to do in the Highlands?</a:t>
            </a:r>
          </a:p>
        </p:txBody>
      </p:sp>
      <p:sp>
        <p:nvSpPr>
          <p:cNvPr id="3098" name="Rectangle 3097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00" name="Rectangle 3099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CA0F5-8D34-6A92-61B8-193D9479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103120"/>
            <a:ext cx="4832803" cy="4546599"/>
          </a:xfrm>
        </p:spPr>
        <p:txBody>
          <a:bodyPr>
            <a:normAutofit fontScale="92500"/>
          </a:bodyPr>
          <a:lstStyle/>
          <a:p>
            <a:r>
              <a:rPr lang="en-GB" sz="1800" dirty="0"/>
              <a:t>An administrative base and consulting room at 8a Stephens Brae, Inverness – our operational headquarters!</a:t>
            </a:r>
          </a:p>
          <a:p>
            <a:r>
              <a:rPr lang="en-GB" sz="1800" dirty="0"/>
              <a:t>Idea of ‘hubs’ of service across the Highlands, starting with Inverness and Caithness </a:t>
            </a:r>
          </a:p>
          <a:p>
            <a:r>
              <a:rPr lang="en-GB" sz="1800" dirty="0"/>
              <a:t>3 year pilot – currently in year 1, having registered with OSCR in January 2023, we hope we can build a substantial psychotherapeutic resource for young people in the Highlands over time</a:t>
            </a:r>
          </a:p>
          <a:p>
            <a:r>
              <a:rPr lang="en-GB" sz="1800" dirty="0"/>
              <a:t>We’ve raised about 35% of the funding we need to operate,  and we’re getting closer to opening the doors to young people</a:t>
            </a: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8B66D1E-B1DD-8B38-27BC-B267E3170E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340" y="5857240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430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57F72BCA-EE24-40BE-9ECA-E10C9BA55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CAF005-589B-5186-7976-44373576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03" y="566928"/>
            <a:ext cx="4578337" cy="1161288"/>
          </a:xfrm>
        </p:spPr>
        <p:txBody>
          <a:bodyPr anchor="b">
            <a:normAutofit fontScale="90000"/>
          </a:bodyPr>
          <a:lstStyle/>
          <a:p>
            <a:r>
              <a:rPr lang="en-GB" sz="3600" dirty="0"/>
              <a:t>Psychotherapy resource free at the point of access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ABE8238-8B12-5ED9-B0DF-4A60FA00B7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8" r="18289" b="-1"/>
          <a:stretch/>
        </p:blipFill>
        <p:spPr bwMode="auto">
          <a:xfrm>
            <a:off x="838199" y="566928"/>
            <a:ext cx="5157216" cy="528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30759-F4ED-C340-1B41-BB292752C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0" y="2138766"/>
            <a:ext cx="4794504" cy="369510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600" dirty="0"/>
              <a:t>For young people aged between 14 – 21 years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/>
              <a:t>Young people might be experiencing a range of difficulties such as; low mood, anxiety, self harm, suicidality, trauma, abuse, bereavement, or have concerns about relationships, study / school, employment, sexuality, their body,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sz="1600" dirty="0"/>
              <a:t>Young people can self refer or be referred by a GP or other health professional</a:t>
            </a:r>
          </a:p>
          <a:p>
            <a:pPr>
              <a:lnSpc>
                <a:spcPct val="100000"/>
              </a:lnSpc>
            </a:pPr>
            <a:endParaRPr lang="en-GB" sz="1300" dirty="0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6B3C4597-DD46-4BFC-B999-C52879B95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632B59AC-0160-4F1D-934F-B7D8B6AE44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034272" y="3817404"/>
            <a:ext cx="54864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A82CE99-BBD1-BFAB-C192-65F8EFF428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67" y="5280195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78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E4C519-FBE9-4ABE-A8F9-C2CBE3269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Image result for loch ness images">
            <a:extLst>
              <a:ext uri="{FF2B5EF4-FFF2-40B4-BE49-F238E27FC236}">
                <a16:creationId xmlns:a16="http://schemas.microsoft.com/office/drawing/2014/main" id="{71201756-00C7-DE97-387A-362887898C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1" r="2404"/>
          <a:stretch/>
        </p:blipFill>
        <p:spPr bwMode="auto">
          <a:xfrm>
            <a:off x="3245637" y="-1"/>
            <a:ext cx="8946363" cy="6858000"/>
          </a:xfrm>
          <a:custGeom>
            <a:avLst/>
            <a:gdLst/>
            <a:ahLst/>
            <a:cxnLst/>
            <a:rect l="l" t="t" r="r" b="b"/>
            <a:pathLst>
              <a:path w="8946363" h="6858000">
                <a:moveTo>
                  <a:pt x="0" y="0"/>
                </a:moveTo>
                <a:lnTo>
                  <a:pt x="8946363" y="0"/>
                </a:lnTo>
                <a:lnTo>
                  <a:pt x="8946363" y="6858000"/>
                </a:lnTo>
                <a:lnTo>
                  <a:pt x="1" y="6858000"/>
                </a:lnTo>
                <a:lnTo>
                  <a:pt x="60040" y="6788731"/>
                </a:lnTo>
                <a:cubicBezTo>
                  <a:pt x="770566" y="5928901"/>
                  <a:pt x="1210035" y="4741057"/>
                  <a:pt x="1210035" y="3429001"/>
                </a:cubicBezTo>
                <a:cubicBezTo>
                  <a:pt x="1210035" y="2116945"/>
                  <a:pt x="770566" y="929101"/>
                  <a:pt x="60040" y="6927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80EC29FB-299E-49F3-8C7B-01199632A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455672" cy="6858000"/>
          </a:xfrm>
          <a:custGeom>
            <a:avLst/>
            <a:gdLst>
              <a:gd name="connsiteX0" fmla="*/ 0 w 4455672"/>
              <a:gd name="connsiteY0" fmla="*/ 0 h 6858000"/>
              <a:gd name="connsiteX1" fmla="*/ 3245636 w 4455672"/>
              <a:gd name="connsiteY1" fmla="*/ 0 h 6858000"/>
              <a:gd name="connsiteX2" fmla="*/ 3305677 w 4455672"/>
              <a:gd name="connsiteY2" fmla="*/ 69272 h 6858000"/>
              <a:gd name="connsiteX3" fmla="*/ 4455672 w 4455672"/>
              <a:gd name="connsiteY3" fmla="*/ 3429001 h 6858000"/>
              <a:gd name="connsiteX4" fmla="*/ 3305677 w 4455672"/>
              <a:gd name="connsiteY4" fmla="*/ 6788731 h 6858000"/>
              <a:gd name="connsiteX5" fmla="*/ 3245638 w 4455672"/>
              <a:gd name="connsiteY5" fmla="*/ 6858000 h 6858000"/>
              <a:gd name="connsiteX6" fmla="*/ 0 w 44556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2" h="6858000">
                <a:moveTo>
                  <a:pt x="0" y="0"/>
                </a:moveTo>
                <a:lnTo>
                  <a:pt x="3245636" y="0"/>
                </a:lnTo>
                <a:lnTo>
                  <a:pt x="3305677" y="69272"/>
                </a:lnTo>
                <a:cubicBezTo>
                  <a:pt x="4016203" y="929101"/>
                  <a:pt x="4455672" y="2116945"/>
                  <a:pt x="4455672" y="3429001"/>
                </a:cubicBezTo>
                <a:cubicBezTo>
                  <a:pt x="4455672" y="4741057"/>
                  <a:pt x="4016203" y="5928901"/>
                  <a:pt x="3305677" y="6788731"/>
                </a:cubicBezTo>
                <a:lnTo>
                  <a:pt x="3245638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29A2522-B27A-45C5-897B-79A1407D1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8" cy="6858000"/>
          </a:xfrm>
          <a:custGeom>
            <a:avLst/>
            <a:gdLst>
              <a:gd name="connsiteX0" fmla="*/ 0 w 4446528"/>
              <a:gd name="connsiteY0" fmla="*/ 0 h 6858000"/>
              <a:gd name="connsiteX1" fmla="*/ 3236492 w 4446528"/>
              <a:gd name="connsiteY1" fmla="*/ 0 h 6858000"/>
              <a:gd name="connsiteX2" fmla="*/ 3296533 w 4446528"/>
              <a:gd name="connsiteY2" fmla="*/ 69272 h 6858000"/>
              <a:gd name="connsiteX3" fmla="*/ 4446528 w 4446528"/>
              <a:gd name="connsiteY3" fmla="*/ 3429001 h 6858000"/>
              <a:gd name="connsiteX4" fmla="*/ 3296533 w 4446528"/>
              <a:gd name="connsiteY4" fmla="*/ 6788731 h 6858000"/>
              <a:gd name="connsiteX5" fmla="*/ 3236494 w 4446528"/>
              <a:gd name="connsiteY5" fmla="*/ 6858000 h 6858000"/>
              <a:gd name="connsiteX6" fmla="*/ 0 w 444652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8" h="6858000">
                <a:moveTo>
                  <a:pt x="0" y="0"/>
                </a:moveTo>
                <a:lnTo>
                  <a:pt x="3236492" y="0"/>
                </a:lnTo>
                <a:lnTo>
                  <a:pt x="3296533" y="69272"/>
                </a:lnTo>
                <a:cubicBezTo>
                  <a:pt x="4007059" y="929101"/>
                  <a:pt x="4446528" y="2116945"/>
                  <a:pt x="4446528" y="3429001"/>
                </a:cubicBezTo>
                <a:cubicBezTo>
                  <a:pt x="4446528" y="4741057"/>
                  <a:pt x="4007059" y="5928901"/>
                  <a:pt x="3296533" y="6788731"/>
                </a:cubicBezTo>
                <a:lnTo>
                  <a:pt x="32364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75405B-6D59-071F-4C75-063E2590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/>
              <a:t>Key Challenges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096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81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20899-D297-1CFB-BE60-DF8C2490D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 fontScale="85000" lnSpcReduction="10000"/>
          </a:bodyPr>
          <a:lstStyle/>
          <a:p>
            <a:r>
              <a:rPr lang="en-GB" dirty="0"/>
              <a:t>Fundraising!</a:t>
            </a:r>
          </a:p>
          <a:p>
            <a:r>
              <a:rPr lang="en-GB" dirty="0"/>
              <a:t>Recruitment</a:t>
            </a:r>
          </a:p>
          <a:p>
            <a:r>
              <a:rPr lang="en-GB" dirty="0"/>
              <a:t>Avoiding an overwhelm of referrals when we open</a:t>
            </a:r>
          </a:p>
          <a:p>
            <a:r>
              <a:rPr lang="en-GB" dirty="0"/>
              <a:t>High need – using our resources as effectively as we can to help whilst starting out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0DD4FA44-3875-B2AD-35E3-EB93C87155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66" y="5836920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2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0E4C519-FBE9-4ABE-A8F9-C2CBE3269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2" descr="Image result for inverness CEILIDH">
            <a:extLst>
              <a:ext uri="{FF2B5EF4-FFF2-40B4-BE49-F238E27FC236}">
                <a16:creationId xmlns:a16="http://schemas.microsoft.com/office/drawing/2014/main" id="{0147CDCF-F424-A8EB-89B3-0681A49FDE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94" r="15574" b="-2"/>
          <a:stretch/>
        </p:blipFill>
        <p:spPr bwMode="auto">
          <a:xfrm>
            <a:off x="3245637" y="-1"/>
            <a:ext cx="8946363" cy="6858000"/>
          </a:xfrm>
          <a:custGeom>
            <a:avLst/>
            <a:gdLst/>
            <a:ahLst/>
            <a:cxnLst/>
            <a:rect l="l" t="t" r="r" b="b"/>
            <a:pathLst>
              <a:path w="8946363" h="6858000">
                <a:moveTo>
                  <a:pt x="0" y="0"/>
                </a:moveTo>
                <a:lnTo>
                  <a:pt x="8946363" y="0"/>
                </a:lnTo>
                <a:lnTo>
                  <a:pt x="8946363" y="6858000"/>
                </a:lnTo>
                <a:lnTo>
                  <a:pt x="1" y="6858000"/>
                </a:lnTo>
                <a:lnTo>
                  <a:pt x="60040" y="6788731"/>
                </a:lnTo>
                <a:cubicBezTo>
                  <a:pt x="770566" y="5928901"/>
                  <a:pt x="1210035" y="4741057"/>
                  <a:pt x="1210035" y="3429001"/>
                </a:cubicBezTo>
                <a:cubicBezTo>
                  <a:pt x="1210035" y="2116945"/>
                  <a:pt x="770566" y="929101"/>
                  <a:pt x="60040" y="6927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80EC29FB-299E-49F3-8C7B-01199632A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455672" cy="6858000"/>
          </a:xfrm>
          <a:custGeom>
            <a:avLst/>
            <a:gdLst>
              <a:gd name="connsiteX0" fmla="*/ 0 w 4455672"/>
              <a:gd name="connsiteY0" fmla="*/ 0 h 6858000"/>
              <a:gd name="connsiteX1" fmla="*/ 3245636 w 4455672"/>
              <a:gd name="connsiteY1" fmla="*/ 0 h 6858000"/>
              <a:gd name="connsiteX2" fmla="*/ 3305677 w 4455672"/>
              <a:gd name="connsiteY2" fmla="*/ 69272 h 6858000"/>
              <a:gd name="connsiteX3" fmla="*/ 4455672 w 4455672"/>
              <a:gd name="connsiteY3" fmla="*/ 3429001 h 6858000"/>
              <a:gd name="connsiteX4" fmla="*/ 3305677 w 4455672"/>
              <a:gd name="connsiteY4" fmla="*/ 6788731 h 6858000"/>
              <a:gd name="connsiteX5" fmla="*/ 3245638 w 4455672"/>
              <a:gd name="connsiteY5" fmla="*/ 6858000 h 6858000"/>
              <a:gd name="connsiteX6" fmla="*/ 0 w 44556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2" h="6858000">
                <a:moveTo>
                  <a:pt x="0" y="0"/>
                </a:moveTo>
                <a:lnTo>
                  <a:pt x="3245636" y="0"/>
                </a:lnTo>
                <a:lnTo>
                  <a:pt x="3305677" y="69272"/>
                </a:lnTo>
                <a:cubicBezTo>
                  <a:pt x="4016203" y="929101"/>
                  <a:pt x="4455672" y="2116945"/>
                  <a:pt x="4455672" y="3429001"/>
                </a:cubicBezTo>
                <a:cubicBezTo>
                  <a:pt x="4455672" y="4741057"/>
                  <a:pt x="4016203" y="5928901"/>
                  <a:pt x="3305677" y="6788731"/>
                </a:cubicBezTo>
                <a:lnTo>
                  <a:pt x="3245638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29A2522-B27A-45C5-897B-79A1407D1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8" cy="6858000"/>
          </a:xfrm>
          <a:custGeom>
            <a:avLst/>
            <a:gdLst>
              <a:gd name="connsiteX0" fmla="*/ 0 w 4446528"/>
              <a:gd name="connsiteY0" fmla="*/ 0 h 6858000"/>
              <a:gd name="connsiteX1" fmla="*/ 3236492 w 4446528"/>
              <a:gd name="connsiteY1" fmla="*/ 0 h 6858000"/>
              <a:gd name="connsiteX2" fmla="*/ 3296533 w 4446528"/>
              <a:gd name="connsiteY2" fmla="*/ 69272 h 6858000"/>
              <a:gd name="connsiteX3" fmla="*/ 4446528 w 4446528"/>
              <a:gd name="connsiteY3" fmla="*/ 3429001 h 6858000"/>
              <a:gd name="connsiteX4" fmla="*/ 3296533 w 4446528"/>
              <a:gd name="connsiteY4" fmla="*/ 6788731 h 6858000"/>
              <a:gd name="connsiteX5" fmla="*/ 3236494 w 4446528"/>
              <a:gd name="connsiteY5" fmla="*/ 6858000 h 6858000"/>
              <a:gd name="connsiteX6" fmla="*/ 0 w 4446528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8" h="6858000">
                <a:moveTo>
                  <a:pt x="0" y="0"/>
                </a:moveTo>
                <a:lnTo>
                  <a:pt x="3236492" y="0"/>
                </a:lnTo>
                <a:lnTo>
                  <a:pt x="3296533" y="69272"/>
                </a:lnTo>
                <a:cubicBezTo>
                  <a:pt x="4007059" y="929101"/>
                  <a:pt x="4446528" y="2116945"/>
                  <a:pt x="4446528" y="3429001"/>
                </a:cubicBezTo>
                <a:cubicBezTo>
                  <a:pt x="4446528" y="4741057"/>
                  <a:pt x="4007059" y="5928901"/>
                  <a:pt x="3296533" y="6788731"/>
                </a:cubicBezTo>
                <a:lnTo>
                  <a:pt x="32364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C1407-A734-48AB-1E84-889F8AB34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/>
              <a:t>How can you help?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096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181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76AC3-601A-4359-FEE0-34785F6E5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504948"/>
            <a:ext cx="3438906" cy="3834892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GB" sz="1700" dirty="0"/>
              <a:t>Keep in touch with any ideas, contacts or funding possibilities: </a:t>
            </a:r>
          </a:p>
          <a:p>
            <a:pPr>
              <a:lnSpc>
                <a:spcPct val="100000"/>
              </a:lnSpc>
            </a:pPr>
            <a:r>
              <a:rPr lang="en-GB" sz="1700" dirty="0"/>
              <a:t>Sarah Fielding</a:t>
            </a:r>
          </a:p>
          <a:p>
            <a:pPr>
              <a:lnSpc>
                <a:spcPct val="100000"/>
              </a:lnSpc>
            </a:pPr>
            <a:r>
              <a:rPr lang="en-GB" sz="1700" dirty="0"/>
              <a:t>Mobile 07969060541</a:t>
            </a:r>
          </a:p>
          <a:p>
            <a:pPr>
              <a:lnSpc>
                <a:spcPct val="100000"/>
              </a:lnSpc>
            </a:pPr>
            <a:r>
              <a:rPr lang="en-GB" sz="1700" dirty="0"/>
              <a:t>Email: </a:t>
            </a:r>
            <a:r>
              <a:rPr lang="en-GB" sz="1700" dirty="0">
                <a:hlinkClick r:id="rId3"/>
              </a:rPr>
              <a:t>highlands@brentcentre.org.uk</a:t>
            </a:r>
            <a:endParaRPr lang="en-GB" sz="1700" dirty="0"/>
          </a:p>
          <a:p>
            <a:pPr>
              <a:lnSpc>
                <a:spcPct val="100000"/>
              </a:lnSpc>
            </a:pPr>
            <a:endParaRPr lang="en-GB" sz="1700" dirty="0"/>
          </a:p>
          <a:p>
            <a:pPr>
              <a:lnSpc>
                <a:spcPct val="100000"/>
              </a:lnSpc>
            </a:pPr>
            <a:r>
              <a:rPr lang="en-GB" sz="1700" dirty="0"/>
              <a:t>Follow us on Twitter: @Brenthighlands</a:t>
            </a:r>
          </a:p>
          <a:p>
            <a:pPr>
              <a:lnSpc>
                <a:spcPct val="100000"/>
              </a:lnSpc>
            </a:pPr>
            <a:r>
              <a:rPr lang="en-GB" sz="1700" dirty="0"/>
              <a:t>Tell you friends / networks we’ll be recruiting!</a:t>
            </a:r>
          </a:p>
          <a:p>
            <a:pPr>
              <a:lnSpc>
                <a:spcPct val="100000"/>
              </a:lnSpc>
            </a:pPr>
            <a:endParaRPr lang="en-GB" sz="1700" dirty="0"/>
          </a:p>
          <a:p>
            <a:pPr>
              <a:lnSpc>
                <a:spcPct val="100000"/>
              </a:lnSpc>
            </a:pPr>
            <a:endParaRPr lang="en-GB" sz="1700" dirty="0"/>
          </a:p>
          <a:p>
            <a:pPr>
              <a:lnSpc>
                <a:spcPct val="100000"/>
              </a:lnSpc>
            </a:pPr>
            <a:endParaRPr lang="en-GB" sz="1700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3D4E588-7588-717F-A896-FCF484D5AB9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5745480"/>
            <a:ext cx="286004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90716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782</TotalTime>
  <Words>433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AccentBoxVTI</vt:lpstr>
      <vt:lpstr>Brent Centre Highlands</vt:lpstr>
      <vt:lpstr>Who are we?</vt:lpstr>
      <vt:lpstr>How do we work?</vt:lpstr>
      <vt:lpstr>What are we hoping to do in the Highlands?</vt:lpstr>
      <vt:lpstr>Psychotherapy resource free at the point of access </vt:lpstr>
      <vt:lpstr>Key Challenges</vt:lpstr>
      <vt:lpstr>How can you help?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Brent Centre Highlands</dc:title>
  <dc:creator>Sarah Fielding</dc:creator>
  <cp:lastModifiedBy>Sarah Fielding</cp:lastModifiedBy>
  <cp:revision>7</cp:revision>
  <dcterms:created xsi:type="dcterms:W3CDTF">2023-04-17T10:39:48Z</dcterms:created>
  <dcterms:modified xsi:type="dcterms:W3CDTF">2023-09-06T13:53:15Z</dcterms:modified>
</cp:coreProperties>
</file>